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30" r:id="rId3"/>
    <p:sldId id="341" r:id="rId4"/>
    <p:sldId id="337" r:id="rId5"/>
    <p:sldId id="338" r:id="rId6"/>
    <p:sldId id="339" r:id="rId7"/>
    <p:sldId id="340" r:id="rId8"/>
    <p:sldId id="342" r:id="rId9"/>
    <p:sldId id="343" r:id="rId10"/>
    <p:sldId id="344" r:id="rId11"/>
    <p:sldId id="345" r:id="rId12"/>
    <p:sldId id="304" r:id="rId13"/>
    <p:sldId id="331" r:id="rId14"/>
    <p:sldId id="332" r:id="rId15"/>
    <p:sldId id="333" r:id="rId16"/>
    <p:sldId id="334" r:id="rId17"/>
    <p:sldId id="336" r:id="rId18"/>
    <p:sldId id="335" r:id="rId19"/>
    <p:sldId id="346" r:id="rId20"/>
    <p:sldId id="320" r:id="rId21"/>
    <p:sldId id="347" r:id="rId22"/>
    <p:sldId id="348" r:id="rId23"/>
    <p:sldId id="287" r:id="rId24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美婷 胡" initials="美婷" lastIdx="1" clrIdx="0">
    <p:extLst>
      <p:ext uri="{19B8F6BF-5375-455C-9EA6-DF929625EA0E}">
        <p15:presenceInfo xmlns:p15="http://schemas.microsoft.com/office/powerpoint/2012/main" userId="05da688ec7f2b8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5DA19-C715-408C-8A0D-8C40CF3C0ACA}" type="datetimeFigureOut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B75E-E20A-44BF-B2A6-12600C686B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4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05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47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790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42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835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38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90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77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F37-90C2-4E85-BE7D-E917F8105DDE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3603" y="6276735"/>
            <a:ext cx="2057400" cy="365125"/>
          </a:xfrm>
        </p:spPr>
        <p:txBody>
          <a:bodyPr/>
          <a:lstStyle>
            <a:lvl1pPr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60B1-0F1B-47E6-A52E-94431908C7E6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CEFF-AF99-4FBB-9497-5FBDBB1E9AB3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15-7F73-48ED-A312-1A0B0529E50D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BD24-56A5-4986-B1C3-F520B99CC2A8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C321-70BC-4F1D-9248-E1D68FB53768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123A-45AC-4858-9F1E-3CE2F6C2481B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3B3E-AD46-4B81-99A4-BF6B23210DA9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9253-167D-4FC6-84B4-48694F6C9347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8C18-2FFC-4732-8E1A-CEBAC7AE44C3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91F6-CD84-4D7B-86ED-5B478C791AC9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4B1F-3F01-48AD-92F8-348133E8D12E}" type="datetime1">
              <a:rPr lang="zh-CN" altLang="en-US" smtClean="0"/>
              <a:t>2024/11/29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1444009" y="216038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课后习题常见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错误总结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376237-1628-4427-B184-8F72AF5895AF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5-3(1)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选择正确的断面图并进行断面图标注。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94001C-2FB2-44CC-9520-90887D491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881"/>
          <a:stretch/>
        </p:blipFill>
        <p:spPr>
          <a:xfrm>
            <a:off x="846900" y="1860793"/>
            <a:ext cx="2359335" cy="381335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5CC6A6F-E97D-4F4D-BBFB-40AEB50F1530}"/>
              </a:ext>
            </a:extLst>
          </p:cNvPr>
          <p:cNvSpPr txBox="1"/>
          <p:nvPr/>
        </p:nvSpPr>
        <p:spPr>
          <a:xfrm>
            <a:off x="163557" y="5285950"/>
            <a:ext cx="3573467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当没有正确的断面图时，需自行绘制补充在空白处（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A-A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D80C2C-B66E-4972-9A96-76EFA90E6F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75" r="31815"/>
          <a:stretch/>
        </p:blipFill>
        <p:spPr>
          <a:xfrm>
            <a:off x="4572000" y="1825996"/>
            <a:ext cx="2359335" cy="39348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4C9C5CA-B521-40FC-B8A8-3BF5E389C3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45" t="7413" r="18933" b="7896"/>
          <a:stretch/>
        </p:blipFill>
        <p:spPr>
          <a:xfrm>
            <a:off x="7024469" y="2105885"/>
            <a:ext cx="1959734" cy="183989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F2B999C-DB8A-4672-9CFC-8EC1241F634B}"/>
              </a:ext>
            </a:extLst>
          </p:cNvPr>
          <p:cNvSpPr txBox="1"/>
          <p:nvPr/>
        </p:nvSpPr>
        <p:spPr>
          <a:xfrm>
            <a:off x="4103778" y="5335079"/>
            <a:ext cx="461562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剖切面通过回转面形成的孔或凹坑的轴线时，这些结构应按剖视图绘制（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B-B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）；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5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376237-1628-4427-B184-8F72AF5895AF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5-3(1)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选择正确的断面图并进行断面图标注。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94001C-2FB2-44CC-9520-90887D491D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06"/>
          <a:stretch/>
        </p:blipFill>
        <p:spPr>
          <a:xfrm>
            <a:off x="1004145" y="1775983"/>
            <a:ext cx="2280593" cy="394738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5CC6A6F-E97D-4F4D-BBFB-40AEB50F1530}"/>
              </a:ext>
            </a:extLst>
          </p:cNvPr>
          <p:cNvSpPr txBox="1"/>
          <p:nvPr/>
        </p:nvSpPr>
        <p:spPr>
          <a:xfrm>
            <a:off x="4279037" y="3875351"/>
            <a:ext cx="3728621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断面图轮廓线用粗实线绘制，一般只画出断面的形状（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C-C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0F8398-8EC7-46F0-9126-AAE2545B0D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31" t="12897" r="18253" b="24571"/>
          <a:stretch/>
        </p:blipFill>
        <p:spPr>
          <a:xfrm>
            <a:off x="4507258" y="1859994"/>
            <a:ext cx="2175028" cy="17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1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A—A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8F1790-6B09-4AB3-BA72-892EAF8C2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09" y="1859994"/>
            <a:ext cx="6631619" cy="462305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82720F4-C730-4B44-9168-41C8E40909B8}"/>
              </a:ext>
            </a:extLst>
          </p:cNvPr>
          <p:cNvGrpSpPr/>
          <p:nvPr/>
        </p:nvGrpSpPr>
        <p:grpSpPr>
          <a:xfrm>
            <a:off x="5297048" y="4363594"/>
            <a:ext cx="3137826" cy="1641469"/>
            <a:chOff x="5288170" y="4043039"/>
            <a:chExt cx="2773304" cy="130355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5970947-EFC2-495C-B126-040E183483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86" t="21997" r="11961" b="22759"/>
            <a:stretch/>
          </p:blipFill>
          <p:spPr>
            <a:xfrm>
              <a:off x="6773662" y="4046389"/>
              <a:ext cx="1287812" cy="130020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822F0B6-2004-4AE3-B962-8E3768FB2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95" t="22208" r="38626" b="23338"/>
            <a:stretch/>
          </p:blipFill>
          <p:spPr>
            <a:xfrm>
              <a:off x="5288170" y="4043039"/>
              <a:ext cx="1485492" cy="1296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60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5-2(3)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B—B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50F6746-137E-4AA4-839E-3F0715E76EC2}"/>
              </a:ext>
            </a:extLst>
          </p:cNvPr>
          <p:cNvGrpSpPr/>
          <p:nvPr/>
        </p:nvGrpSpPr>
        <p:grpSpPr>
          <a:xfrm>
            <a:off x="406581" y="1701749"/>
            <a:ext cx="8220425" cy="4864392"/>
            <a:chOff x="406581" y="1701749"/>
            <a:chExt cx="8220425" cy="486439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A3BDF4A-7C51-4929-B401-8D6179FDB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581" y="1985729"/>
              <a:ext cx="6810965" cy="371757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34A2D33-907B-47D2-ADAE-62B305FA20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7258" r="31068" b="5872"/>
            <a:stretch/>
          </p:blipFill>
          <p:spPr>
            <a:xfrm>
              <a:off x="7317978" y="1701749"/>
              <a:ext cx="1309028" cy="2837939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DA8B641-F621-4F0A-90E7-1731B7C1A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90" t="27757" r="35048" b="26008"/>
            <a:stretch/>
          </p:blipFill>
          <p:spPr>
            <a:xfrm>
              <a:off x="7317978" y="4568665"/>
              <a:ext cx="1029810" cy="1997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811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A—A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5993FBD-0431-463D-955D-D772E5D87CB8}"/>
              </a:ext>
            </a:extLst>
          </p:cNvPr>
          <p:cNvGrpSpPr/>
          <p:nvPr/>
        </p:nvGrpSpPr>
        <p:grpSpPr>
          <a:xfrm>
            <a:off x="232997" y="1743450"/>
            <a:ext cx="8701299" cy="4744006"/>
            <a:chOff x="232997" y="1743450"/>
            <a:chExt cx="8701299" cy="474400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8A84AF8-ED22-45A9-9BA1-A943D5F6D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3" b="-1"/>
            <a:stretch/>
          </p:blipFill>
          <p:spPr>
            <a:xfrm>
              <a:off x="232997" y="1743450"/>
              <a:ext cx="5676850" cy="4744006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DFC8D70-29FC-4BDA-B8E8-912CE959D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736" y="1825998"/>
              <a:ext cx="3294560" cy="2269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189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5-2(5)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求作主视图（取全剖视）。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637CE9-24D8-4B16-9A43-7CA6B4AE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7" y="1749935"/>
            <a:ext cx="4883682" cy="4801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46C9D0-5A13-4F0D-91A8-FA4D9A1B6F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2" t="11136" r="12524" b="10074"/>
          <a:stretch/>
        </p:blipFill>
        <p:spPr>
          <a:xfrm>
            <a:off x="5721845" y="3996388"/>
            <a:ext cx="3405487" cy="22424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EA23CAA-4DAB-44A8-9506-72B1ABA567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846" y="1639130"/>
            <a:ext cx="3405486" cy="234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8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5-2(7)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求作主视图（取全剖视） 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66843-04D5-4792-85CE-58908186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53" y="1802936"/>
            <a:ext cx="5092546" cy="47767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CA03F7-46B2-4F6A-8BCA-280C37BAF8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7" t="18099" r="13301" b="18407"/>
          <a:stretch/>
        </p:blipFill>
        <p:spPr>
          <a:xfrm>
            <a:off x="5586064" y="4100454"/>
            <a:ext cx="3557936" cy="19916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EDBC31D-D214-4F71-8EA6-66BB857AF0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12897" r="12038" b="11421"/>
          <a:stretch/>
        </p:blipFill>
        <p:spPr>
          <a:xfrm>
            <a:off x="5574623" y="1767568"/>
            <a:ext cx="3575125" cy="21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6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5-2(8)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求作左视图（取半剖视） 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C52486-9A43-4579-BFCC-F54573700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640" y="1859994"/>
            <a:ext cx="5052966" cy="460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1DE5CC5-2BB6-41DE-AF4B-F122F027D5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5" t="6671" r="20194" b="5628"/>
          <a:stretch/>
        </p:blipFill>
        <p:spPr>
          <a:xfrm>
            <a:off x="5000391" y="4182848"/>
            <a:ext cx="1905306" cy="19594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F05245-A5A7-4A29-AA3C-9DC5E8A34C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0" t="6671" r="20096" b="7311"/>
          <a:stretch/>
        </p:blipFill>
        <p:spPr>
          <a:xfrm>
            <a:off x="7005698" y="4164794"/>
            <a:ext cx="1937912" cy="19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97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5-3(1)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选择正确的断面图并进行断面图标注。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E680E0-6D9A-4BAD-A2AA-63DEFD161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64" y="1859994"/>
            <a:ext cx="7785116" cy="441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15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4136312" y="5305580"/>
            <a:ext cx="95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徐韶泽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3EC6A0-5BCC-4E55-BBEF-E8D909B46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1" t="16647" r="2766" b="12718"/>
          <a:stretch/>
        </p:blipFill>
        <p:spPr>
          <a:xfrm rot="16200000">
            <a:off x="706887" y="1167346"/>
            <a:ext cx="3323156" cy="44883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F739AE-AC55-46CD-87C5-761A94801C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0" t="16647" r="4469" b="16731"/>
          <a:stretch/>
        </p:blipFill>
        <p:spPr>
          <a:xfrm rot="16200000">
            <a:off x="5192027" y="1303146"/>
            <a:ext cx="3323153" cy="421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2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、共性问题①：剖面符号不规范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9F3F99-01F4-4F61-84B7-E561D7F02B11}"/>
              </a:ext>
            </a:extLst>
          </p:cNvPr>
          <p:cNvSpPr txBox="1"/>
          <p:nvPr/>
        </p:nvSpPr>
        <p:spPr>
          <a:xfrm>
            <a:off x="780860" y="5493440"/>
            <a:ext cx="1544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剖面符号敷衍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F45BD2-8040-46C7-B3A1-2231112BEF94}"/>
              </a:ext>
            </a:extLst>
          </p:cNvPr>
          <p:cNvSpPr txBox="1"/>
          <p:nvPr/>
        </p:nvSpPr>
        <p:spPr>
          <a:xfrm>
            <a:off x="3204742" y="5493440"/>
            <a:ext cx="2142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剖面线间距不相等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34C7AA-D74C-455D-AD3B-1D5FA47836FD}"/>
              </a:ext>
            </a:extLst>
          </p:cNvPr>
          <p:cNvSpPr txBox="1"/>
          <p:nvPr/>
        </p:nvSpPr>
        <p:spPr>
          <a:xfrm>
            <a:off x="6464614" y="5493440"/>
            <a:ext cx="2136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剖面线角度不适宜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推荐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45°</a:t>
            </a:r>
            <a:endParaRPr 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606828-2F52-4CF1-A8D2-FF7EFB94FDE3}"/>
              </a:ext>
            </a:extLst>
          </p:cNvPr>
          <p:cNvSpPr txBox="1"/>
          <p:nvPr/>
        </p:nvSpPr>
        <p:spPr>
          <a:xfrm>
            <a:off x="198277" y="1493202"/>
            <a:ext cx="8747446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通用剖面线为一组互相平行且间距相等的细实线，与剖面区域的外轮廓线或对称中心线成适宜的角度（参考角</a:t>
            </a:r>
            <a:r>
              <a:rPr lang="en-US" altLang="zh-CN" dirty="0"/>
              <a:t>45°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68D768-7AF7-4BE9-84BA-A9C472A45F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03" t="7103" r="34362" b="3281"/>
          <a:stretch/>
        </p:blipFill>
        <p:spPr>
          <a:xfrm>
            <a:off x="198277" y="2464809"/>
            <a:ext cx="2631102" cy="289998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8EA1962-0815-4CCA-A361-138695233CD4}"/>
              </a:ext>
            </a:extLst>
          </p:cNvPr>
          <p:cNvSpPr/>
          <p:nvPr/>
        </p:nvSpPr>
        <p:spPr>
          <a:xfrm>
            <a:off x="390616" y="2565647"/>
            <a:ext cx="2254929" cy="130501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02AB09-4272-463B-9A48-BDA0470DA4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00" r="5774" b="16600"/>
          <a:stretch/>
        </p:blipFill>
        <p:spPr>
          <a:xfrm>
            <a:off x="3184531" y="2467637"/>
            <a:ext cx="2525534" cy="28971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7ABACAF-4947-4444-B941-6973104FA9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630" b="3153"/>
          <a:stretch/>
        </p:blipFill>
        <p:spPr>
          <a:xfrm>
            <a:off x="6144358" y="2464808"/>
            <a:ext cx="2290516" cy="289998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E13BFC6-5803-4382-96BE-44AA60E16942}"/>
              </a:ext>
            </a:extLst>
          </p:cNvPr>
          <p:cNvSpPr/>
          <p:nvPr/>
        </p:nvSpPr>
        <p:spPr>
          <a:xfrm>
            <a:off x="3693112" y="4657044"/>
            <a:ext cx="1854922" cy="4783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214C4FD-EFC1-4663-9EBE-A6DA20EA854B}"/>
              </a:ext>
            </a:extLst>
          </p:cNvPr>
          <p:cNvSpPr/>
          <p:nvPr/>
        </p:nvSpPr>
        <p:spPr>
          <a:xfrm>
            <a:off x="6362155" y="3271321"/>
            <a:ext cx="1854922" cy="4783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332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4242503" y="5390372"/>
            <a:ext cx="95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王妍儒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34C98D-832D-4E83-8B44-36B2D7F9B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1" t="16647" r="1288" b="21030"/>
          <a:stretch/>
        </p:blipFill>
        <p:spPr>
          <a:xfrm rot="16200000">
            <a:off x="653090" y="1230145"/>
            <a:ext cx="3634686" cy="42741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7BEE77-1016-43B1-BC28-C27935A8D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47" b="16731"/>
          <a:stretch/>
        </p:blipFill>
        <p:spPr>
          <a:xfrm rot="16200000">
            <a:off x="5053936" y="1208597"/>
            <a:ext cx="3634684" cy="430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1973932" y="4998936"/>
            <a:ext cx="95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林杰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C0679F-F6FA-4DF9-BC11-E526F13E0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6" t="11942" r="6474" b="7021"/>
          <a:stretch/>
        </p:blipFill>
        <p:spPr>
          <a:xfrm rot="16200000">
            <a:off x="948095" y="1365597"/>
            <a:ext cx="2706201" cy="42752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60EBE9-7672-4F5E-9806-0914E07A3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" t="9224" r="6994" b="8317"/>
          <a:stretch/>
        </p:blipFill>
        <p:spPr>
          <a:xfrm rot="16200000">
            <a:off x="5373056" y="1348771"/>
            <a:ext cx="2706198" cy="430831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EE50A2F-41B0-4168-9C0D-ACD8D918ED1B}"/>
              </a:ext>
            </a:extLst>
          </p:cNvPr>
          <p:cNvSpPr txBox="1"/>
          <p:nvPr/>
        </p:nvSpPr>
        <p:spPr>
          <a:xfrm>
            <a:off x="6485268" y="5033416"/>
            <a:ext cx="95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彭勃</a:t>
            </a:r>
          </a:p>
        </p:txBody>
      </p:sp>
    </p:spTree>
    <p:extLst>
      <p:ext uri="{BB962C8B-B14F-4D97-AF65-F5344CB8AC3E}">
        <p14:creationId xmlns:p14="http://schemas.microsoft.com/office/powerpoint/2010/main" val="2417622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A8F6B8-1704-446E-9340-E332EA3C89C5}"/>
              </a:ext>
            </a:extLst>
          </p:cNvPr>
          <p:cNvSpPr txBox="1"/>
          <p:nvPr/>
        </p:nvSpPr>
        <p:spPr>
          <a:xfrm>
            <a:off x="1973932" y="4998936"/>
            <a:ext cx="95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许桂冰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E50A2F-41B0-4168-9C0D-ACD8D918ED1B}"/>
              </a:ext>
            </a:extLst>
          </p:cNvPr>
          <p:cNvSpPr txBox="1"/>
          <p:nvPr/>
        </p:nvSpPr>
        <p:spPr>
          <a:xfrm>
            <a:off x="6485268" y="5033416"/>
            <a:ext cx="95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吴文卓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66DDC4-9424-405B-BE8A-0810CE60D2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" t="18154" r="11280" b="4693"/>
          <a:stretch/>
        </p:blipFill>
        <p:spPr>
          <a:xfrm rot="16200000">
            <a:off x="925642" y="1369466"/>
            <a:ext cx="2706199" cy="42669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C31EBD4-9EBD-41FB-BD79-66F36A98C2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8" r="15461" b="8211"/>
          <a:stretch/>
        </p:blipFill>
        <p:spPr>
          <a:xfrm rot="16200000">
            <a:off x="5491291" y="1319318"/>
            <a:ext cx="2706199" cy="43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2276776" y="282069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4443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、共性问题②：剖视图中的虚线问题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9F3F99-01F4-4F61-84B7-E561D7F02B11}"/>
              </a:ext>
            </a:extLst>
          </p:cNvPr>
          <p:cNvSpPr txBox="1"/>
          <p:nvPr/>
        </p:nvSpPr>
        <p:spPr>
          <a:xfrm>
            <a:off x="5682130" y="5715555"/>
            <a:ext cx="967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错误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606828-2F52-4CF1-A8D2-FF7EFB94FDE3}"/>
              </a:ext>
            </a:extLst>
          </p:cNvPr>
          <p:cNvSpPr txBox="1"/>
          <p:nvPr/>
        </p:nvSpPr>
        <p:spPr>
          <a:xfrm>
            <a:off x="198277" y="1493202"/>
            <a:ext cx="8747446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对于剖视图或视图上已表达清楚的结构形状，在剖视或其他视图上这部分结构的投影为虚线时，一般不再画出。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A9EEA3-9DC0-44BA-A246-17F148EA5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02" r="5125" b="14960"/>
          <a:stretch/>
        </p:blipFill>
        <p:spPr>
          <a:xfrm>
            <a:off x="4354286" y="2651542"/>
            <a:ext cx="2907647" cy="2889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65CC058-E416-4BE4-B52A-FDE402BE4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49" y="2651542"/>
            <a:ext cx="3255070" cy="296945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4E2E33B-D7FA-4CEF-8381-11EC8FA8E7EA}"/>
              </a:ext>
            </a:extLst>
          </p:cNvPr>
          <p:cNvSpPr txBox="1"/>
          <p:nvPr/>
        </p:nvSpPr>
        <p:spPr>
          <a:xfrm>
            <a:off x="1862133" y="5715555"/>
            <a:ext cx="967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正确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27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4CAA10-5949-4987-BE0C-B2AE7DC3A2EE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A—A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9CE4E7-613B-488A-90E3-4F45D8221250}"/>
              </a:ext>
            </a:extLst>
          </p:cNvPr>
          <p:cNvSpPr txBox="1"/>
          <p:nvPr/>
        </p:nvSpPr>
        <p:spPr>
          <a:xfrm>
            <a:off x="6274445" y="2162627"/>
            <a:ext cx="2636558" cy="253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空心圆柱部分往内部凹陷，且凹陷部分不在剖切面上；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点的对应关系如蓝色细实线所示。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5A315AA-6D9B-471B-BC84-69BA9288B728}"/>
              </a:ext>
            </a:extLst>
          </p:cNvPr>
          <p:cNvGrpSpPr/>
          <p:nvPr/>
        </p:nvGrpSpPr>
        <p:grpSpPr>
          <a:xfrm>
            <a:off x="286456" y="1853728"/>
            <a:ext cx="5987989" cy="3482256"/>
            <a:chOff x="0" y="1841478"/>
            <a:chExt cx="5987989" cy="348225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BE100D8-DD9F-4EE2-90A5-AC6311030FF1}"/>
                </a:ext>
              </a:extLst>
            </p:cNvPr>
            <p:cNvGrpSpPr/>
            <p:nvPr/>
          </p:nvGrpSpPr>
          <p:grpSpPr>
            <a:xfrm>
              <a:off x="0" y="1841478"/>
              <a:ext cx="5987989" cy="3482256"/>
              <a:chOff x="1256190" y="945456"/>
              <a:chExt cx="7584565" cy="4623057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F8DE06B9-C766-4D19-978D-93C195138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190" y="945456"/>
                <a:ext cx="6631619" cy="4623057"/>
              </a:xfrm>
              <a:prstGeom prst="rect">
                <a:avLst/>
              </a:prstGeom>
            </p:spPr>
          </p:pic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22EF54E-C545-4D20-8B34-12A46454C51E}"/>
                  </a:ext>
                </a:extLst>
              </p:cNvPr>
              <p:cNvGrpSpPr/>
              <p:nvPr/>
            </p:nvGrpSpPr>
            <p:grpSpPr>
              <a:xfrm>
                <a:off x="5702929" y="3449056"/>
                <a:ext cx="3137826" cy="1641469"/>
                <a:chOff x="5288170" y="4043039"/>
                <a:chExt cx="2773304" cy="1303551"/>
              </a:xfrm>
            </p:grpSpPr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79B1A48F-8FC0-4831-9137-12173C1FE1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186" t="21997" r="11961" b="22759"/>
                <a:stretch/>
              </p:blipFill>
              <p:spPr>
                <a:xfrm>
                  <a:off x="6773662" y="4046389"/>
                  <a:ext cx="1287812" cy="1300201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078F58B6-E168-4379-BCF8-218E172AF7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895" t="22208" r="38626" b="23338"/>
                <a:stretch/>
              </p:blipFill>
              <p:spPr>
                <a:xfrm>
                  <a:off x="5288170" y="4043039"/>
                  <a:ext cx="1485492" cy="1296501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E36AA244-DF05-4BA7-907A-3B295E00FCC4}"/>
                </a:ext>
              </a:extLst>
            </p:cNvPr>
            <p:cNvSpPr/>
            <p:nvPr/>
          </p:nvSpPr>
          <p:spPr>
            <a:xfrm>
              <a:off x="1797050" y="2279650"/>
              <a:ext cx="9525" cy="2184400"/>
            </a:xfrm>
            <a:custGeom>
              <a:avLst/>
              <a:gdLst>
                <a:gd name="connsiteX0" fmla="*/ 0 w 9525"/>
                <a:gd name="connsiteY0" fmla="*/ 2184400 h 2184400"/>
                <a:gd name="connsiteX1" fmla="*/ 9525 w 9525"/>
                <a:gd name="connsiteY1" fmla="*/ 409575 h 2184400"/>
                <a:gd name="connsiteX2" fmla="*/ 3175 w 9525"/>
                <a:gd name="connsiteY2" fmla="*/ 0 h 218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2184400">
                  <a:moveTo>
                    <a:pt x="0" y="2184400"/>
                  </a:moveTo>
                  <a:lnTo>
                    <a:pt x="9525" y="409575"/>
                  </a:lnTo>
                  <a:cubicBezTo>
                    <a:pt x="7408" y="273050"/>
                    <a:pt x="5292" y="136525"/>
                    <a:pt x="31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FCEB6235-6677-4331-8EDA-5ED8D6CBC5A8}"/>
                </a:ext>
              </a:extLst>
            </p:cNvPr>
            <p:cNvSpPr/>
            <p:nvPr/>
          </p:nvSpPr>
          <p:spPr>
            <a:xfrm>
              <a:off x="1838325" y="2482850"/>
              <a:ext cx="12700" cy="1781175"/>
            </a:xfrm>
            <a:custGeom>
              <a:avLst/>
              <a:gdLst>
                <a:gd name="connsiteX0" fmla="*/ 0 w 12700"/>
                <a:gd name="connsiteY0" fmla="*/ 1781175 h 1781175"/>
                <a:gd name="connsiteX1" fmla="*/ 12700 w 12700"/>
                <a:gd name="connsiteY1" fmla="*/ 0 h 178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1781175">
                  <a:moveTo>
                    <a:pt x="0" y="1781175"/>
                  </a:moveTo>
                  <a:cubicBezTo>
                    <a:pt x="4233" y="1187450"/>
                    <a:pt x="8467" y="593725"/>
                    <a:pt x="1270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25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4CAA10-5949-4987-BE0C-B2AE7DC3A2EE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5-2(1)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A—A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D5DE128-9D8C-4CAE-9F43-6AA50E3DFEA7}"/>
              </a:ext>
            </a:extLst>
          </p:cNvPr>
          <p:cNvGrpSpPr/>
          <p:nvPr/>
        </p:nvGrpSpPr>
        <p:grpSpPr>
          <a:xfrm>
            <a:off x="276679" y="1868010"/>
            <a:ext cx="2709914" cy="2391925"/>
            <a:chOff x="6164570" y="1825998"/>
            <a:chExt cx="2709914" cy="239192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DDDF589-3774-4897-BB05-05C4B14B0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115" t="6330" r="18738" b="14912"/>
            <a:stretch/>
          </p:blipFill>
          <p:spPr>
            <a:xfrm>
              <a:off x="6164570" y="1825998"/>
              <a:ext cx="2709914" cy="2064660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29113DE-E0D5-4D91-A8A6-74E92C55FF00}"/>
                </a:ext>
              </a:extLst>
            </p:cNvPr>
            <p:cNvSpPr txBox="1"/>
            <p:nvPr/>
          </p:nvSpPr>
          <p:spPr>
            <a:xfrm>
              <a:off x="6667032" y="3879369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凹陷部分标注错误</a:t>
              </a:r>
              <a:endParaRPr lang="en-US" sz="16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81A4BE5-0CE3-439B-8C71-5CE53700E68C}"/>
                </a:ext>
              </a:extLst>
            </p:cNvPr>
            <p:cNvSpPr/>
            <p:nvPr/>
          </p:nvSpPr>
          <p:spPr>
            <a:xfrm>
              <a:off x="6977848" y="2064913"/>
              <a:ext cx="994299" cy="4783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90616FF9-DCED-478D-9503-C09EB5BCD8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90" t="19838" r="4606" b="21157"/>
          <a:stretch/>
        </p:blipFill>
        <p:spPr>
          <a:xfrm rot="16200000">
            <a:off x="3500648" y="1627735"/>
            <a:ext cx="2053370" cy="253392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6CB7901-1814-4D2A-830E-F45865DAE92E}"/>
              </a:ext>
            </a:extLst>
          </p:cNvPr>
          <p:cNvSpPr txBox="1"/>
          <p:nvPr/>
        </p:nvSpPr>
        <p:spPr>
          <a:xfrm>
            <a:off x="3893409" y="3963393"/>
            <a:ext cx="1357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形状错误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4C776E2-42AB-46EB-816F-53CA5BBE9AF3}"/>
              </a:ext>
            </a:extLst>
          </p:cNvPr>
          <p:cNvSpPr/>
          <p:nvPr/>
        </p:nvSpPr>
        <p:spPr>
          <a:xfrm>
            <a:off x="3893409" y="2073831"/>
            <a:ext cx="994299" cy="4783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9869C42-1FDD-45CD-8D7C-1A94965B09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4" t="3214" r="17282" b="12728"/>
          <a:stretch/>
        </p:blipFill>
        <p:spPr>
          <a:xfrm>
            <a:off x="6005925" y="1868010"/>
            <a:ext cx="2602385" cy="205337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D4FE116-F7CB-4380-86B2-4334B02CE857}"/>
              </a:ext>
            </a:extLst>
          </p:cNvPr>
          <p:cNvSpPr txBox="1"/>
          <p:nvPr/>
        </p:nvSpPr>
        <p:spPr>
          <a:xfrm>
            <a:off x="6717988" y="3987782"/>
            <a:ext cx="1357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形状错误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4751E3B-FB5E-4B10-8794-4691C450BF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29" t="19709" r="693" b="17638"/>
          <a:stretch/>
        </p:blipFill>
        <p:spPr>
          <a:xfrm rot="16200000">
            <a:off x="3502176" y="3990936"/>
            <a:ext cx="1968766" cy="263956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543002E-D6AB-4631-8F42-31A80723934B}"/>
              </a:ext>
            </a:extLst>
          </p:cNvPr>
          <p:cNvSpPr txBox="1"/>
          <p:nvPr/>
        </p:nvSpPr>
        <p:spPr>
          <a:xfrm>
            <a:off x="1067320" y="6301062"/>
            <a:ext cx="1357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形状错误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A88E801-E3B1-454D-B196-FA7FA32202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006" t="17679" r="-130" b="16731"/>
          <a:stretch/>
        </p:blipFill>
        <p:spPr>
          <a:xfrm rot="16200000">
            <a:off x="6339013" y="3999205"/>
            <a:ext cx="1968769" cy="263494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FC5BFC5C-F1D4-42B6-88CE-7B8E18EE472D}"/>
              </a:ext>
            </a:extLst>
          </p:cNvPr>
          <p:cNvSpPr txBox="1"/>
          <p:nvPr/>
        </p:nvSpPr>
        <p:spPr>
          <a:xfrm>
            <a:off x="6784609" y="6274860"/>
            <a:ext cx="1357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形状错误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2392228-DA48-474F-B696-FE148C34D4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292" t="3214" r="14660" b="8447"/>
          <a:stretch/>
        </p:blipFill>
        <p:spPr>
          <a:xfrm>
            <a:off x="276679" y="4307251"/>
            <a:ext cx="2575725" cy="1967609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19A78FC0-29F9-4599-AE62-E59B46614FF3}"/>
              </a:ext>
            </a:extLst>
          </p:cNvPr>
          <p:cNvSpPr txBox="1"/>
          <p:nvPr/>
        </p:nvSpPr>
        <p:spPr>
          <a:xfrm>
            <a:off x="4028336" y="6276735"/>
            <a:ext cx="1357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形状错误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1D4E8AF-EF91-46ED-8FA8-CBB64230D32E}"/>
              </a:ext>
            </a:extLst>
          </p:cNvPr>
          <p:cNvSpPr/>
          <p:nvPr/>
        </p:nvSpPr>
        <p:spPr>
          <a:xfrm>
            <a:off x="6655844" y="2106925"/>
            <a:ext cx="994299" cy="4783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6FF82DC-5760-4B4B-A4CA-D3E77037E602}"/>
              </a:ext>
            </a:extLst>
          </p:cNvPr>
          <p:cNvSpPr/>
          <p:nvPr/>
        </p:nvSpPr>
        <p:spPr>
          <a:xfrm>
            <a:off x="965258" y="4545161"/>
            <a:ext cx="994299" cy="4783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7BA45B-5A69-4084-9A9C-EF5FFFD352C4}"/>
              </a:ext>
            </a:extLst>
          </p:cNvPr>
          <p:cNvSpPr/>
          <p:nvPr/>
        </p:nvSpPr>
        <p:spPr>
          <a:xfrm>
            <a:off x="3833027" y="4574168"/>
            <a:ext cx="994299" cy="4783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73055DE-CB25-499A-B950-1A4EB428F334}"/>
              </a:ext>
            </a:extLst>
          </p:cNvPr>
          <p:cNvSpPr/>
          <p:nvPr/>
        </p:nvSpPr>
        <p:spPr>
          <a:xfrm>
            <a:off x="6622095" y="4498072"/>
            <a:ext cx="994299" cy="47835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27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E0DBB4-3CF2-4AC6-BB73-1FF4A7D09488}"/>
              </a:ext>
            </a:extLst>
          </p:cNvPr>
          <p:cNvSpPr txBox="1"/>
          <p:nvPr/>
        </p:nvSpPr>
        <p:spPr>
          <a:xfrm>
            <a:off x="1204013" y="4864393"/>
            <a:ext cx="6735974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A-A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B-B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剖切的方向相反；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孔①正好对齐平面，可贯穿或部分穿孔（橙色部分）；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孔②凸出平面，贯穿（蓝色部分）。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89F5C2C-4942-47FA-B9C2-6C45318D8670}"/>
              </a:ext>
            </a:extLst>
          </p:cNvPr>
          <p:cNvGrpSpPr/>
          <p:nvPr/>
        </p:nvGrpSpPr>
        <p:grpSpPr>
          <a:xfrm>
            <a:off x="1247695" y="1695302"/>
            <a:ext cx="6402767" cy="3483284"/>
            <a:chOff x="276679" y="1783588"/>
            <a:chExt cx="6402767" cy="3483284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FFBA69C-FCDA-4718-867D-4707E4315B2D}"/>
                </a:ext>
              </a:extLst>
            </p:cNvPr>
            <p:cNvGrpSpPr/>
            <p:nvPr/>
          </p:nvGrpSpPr>
          <p:grpSpPr>
            <a:xfrm>
              <a:off x="276679" y="1783588"/>
              <a:ext cx="6402767" cy="3483284"/>
              <a:chOff x="406581" y="1684211"/>
              <a:chExt cx="7707661" cy="4207480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0CA372C0-4AB3-457C-83EE-022E5C829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581" y="1985729"/>
                <a:ext cx="6810965" cy="3717575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0F81A520-EBDE-4AA9-9C02-B78AAB9AC3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7258" r="31068" b="5872"/>
              <a:stretch/>
            </p:blipFill>
            <p:spPr>
              <a:xfrm>
                <a:off x="7084432" y="1684211"/>
                <a:ext cx="996462" cy="216030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188181F-C0D7-43C3-AD10-E81C99CFAD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90" t="27757" r="35048" b="26008"/>
              <a:stretch/>
            </p:blipFill>
            <p:spPr>
              <a:xfrm>
                <a:off x="7084432" y="3894216"/>
                <a:ext cx="1029810" cy="1997475"/>
              </a:xfrm>
              <a:prstGeom prst="rect">
                <a:avLst/>
              </a:prstGeom>
            </p:spPr>
          </p:pic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F4A447C-CA6A-40E5-AA0D-B9C9421344D9}"/>
                </a:ext>
              </a:extLst>
            </p:cNvPr>
            <p:cNvSpPr/>
            <p:nvPr/>
          </p:nvSpPr>
          <p:spPr>
            <a:xfrm>
              <a:off x="397500" y="2885243"/>
              <a:ext cx="481390" cy="449599"/>
            </a:xfrm>
            <a:prstGeom prst="rect">
              <a:avLst/>
            </a:prstGeom>
            <a:noFill/>
            <a:ln w="19050">
              <a:solidFill>
                <a:srgbClr val="ED7D3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213CCD5-7D66-4FEB-AA1F-9517D9D9243E}"/>
                </a:ext>
              </a:extLst>
            </p:cNvPr>
            <p:cNvSpPr/>
            <p:nvPr/>
          </p:nvSpPr>
          <p:spPr>
            <a:xfrm>
              <a:off x="2553561" y="2972003"/>
              <a:ext cx="481390" cy="449599"/>
            </a:xfrm>
            <a:prstGeom prst="rect">
              <a:avLst/>
            </a:prstGeom>
            <a:noFill/>
            <a:ln w="19050">
              <a:solidFill>
                <a:srgbClr val="ED7D3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5B2B1A0-EC93-48C7-823E-DE743B64E126}"/>
                </a:ext>
              </a:extLst>
            </p:cNvPr>
            <p:cNvSpPr/>
            <p:nvPr/>
          </p:nvSpPr>
          <p:spPr>
            <a:xfrm>
              <a:off x="5245312" y="2910852"/>
              <a:ext cx="481390" cy="449599"/>
            </a:xfrm>
            <a:prstGeom prst="rect">
              <a:avLst/>
            </a:prstGeom>
            <a:noFill/>
            <a:ln w="19050">
              <a:solidFill>
                <a:srgbClr val="ED7D3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89E00526-7245-4AF9-B6A7-C568025EDA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033" y="3135651"/>
              <a:ext cx="1612528" cy="1"/>
            </a:xfrm>
            <a:prstGeom prst="straightConnector1">
              <a:avLst/>
            </a:prstGeom>
            <a:ln w="28575">
              <a:solidFill>
                <a:srgbClr val="ED7D3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C3A56CCE-C075-4181-A24E-198FF39D29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9251" y="3133023"/>
              <a:ext cx="2058782" cy="2628"/>
            </a:xfrm>
            <a:prstGeom prst="straightConnector1">
              <a:avLst/>
            </a:prstGeom>
            <a:ln w="28575">
              <a:solidFill>
                <a:srgbClr val="ED7D3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CFD91B5-CA4B-40E2-9734-C15114482156}"/>
                </a:ext>
              </a:extLst>
            </p:cNvPr>
            <p:cNvSpPr/>
            <p:nvPr/>
          </p:nvSpPr>
          <p:spPr>
            <a:xfrm>
              <a:off x="335354" y="3761766"/>
              <a:ext cx="481390" cy="44959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A82EEC-3DB1-4298-AB08-1DC86CF0F5B0}"/>
                </a:ext>
              </a:extLst>
            </p:cNvPr>
            <p:cNvSpPr/>
            <p:nvPr/>
          </p:nvSpPr>
          <p:spPr>
            <a:xfrm>
              <a:off x="3220381" y="3675009"/>
              <a:ext cx="481390" cy="44959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68F3B92-25AD-45F6-9CDE-1FE3700E7053}"/>
                </a:ext>
              </a:extLst>
            </p:cNvPr>
            <p:cNvSpPr/>
            <p:nvPr/>
          </p:nvSpPr>
          <p:spPr>
            <a:xfrm>
              <a:off x="5272163" y="3656082"/>
              <a:ext cx="481390" cy="449599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515F318B-5273-4FC7-99F3-B7DC8EBF9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173" y="3968976"/>
              <a:ext cx="2236779" cy="11478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8D00AD28-105D-4161-A71B-4A8C87DBB9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1771" y="3926362"/>
              <a:ext cx="1543541" cy="1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D2E287E3-6AE9-4B1A-8CE4-C88A1C9017C6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5-2(3)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B—B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37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2E287E3-6AE9-4B1A-8CE4-C88A1C9017C6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5-2(3)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求作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B—B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8B6FBA-9A25-424D-8D6D-1DE04BF02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7" t="12056" r="10172" b="4823"/>
          <a:stretch/>
        </p:blipFill>
        <p:spPr>
          <a:xfrm rot="16200000">
            <a:off x="5491734" y="1298826"/>
            <a:ext cx="2586621" cy="425191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F238E2D-4F02-4EC2-B1FE-1E8E3A030118}"/>
              </a:ext>
            </a:extLst>
          </p:cNvPr>
          <p:cNvSpPr txBox="1"/>
          <p:nvPr/>
        </p:nvSpPr>
        <p:spPr>
          <a:xfrm>
            <a:off x="6275394" y="4844538"/>
            <a:ext cx="2072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漏画凸出平面的部分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BD51AB-1D6F-4596-9A1E-B4A9E793CF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61" t="9741" r="12299" b="7583"/>
          <a:stretch/>
        </p:blipFill>
        <p:spPr>
          <a:xfrm>
            <a:off x="269409" y="2125518"/>
            <a:ext cx="4284949" cy="258662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E24DF37-74CA-45F1-AD62-D6141B619D7B}"/>
              </a:ext>
            </a:extLst>
          </p:cNvPr>
          <p:cNvSpPr txBox="1"/>
          <p:nvPr/>
        </p:nvSpPr>
        <p:spPr>
          <a:xfrm>
            <a:off x="1695996" y="4870128"/>
            <a:ext cx="2059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剖切方向错误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漏画凸出平面的部分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01AFFD1-DFFB-4C85-A137-B1195D3D927F}"/>
              </a:ext>
            </a:extLst>
          </p:cNvPr>
          <p:cNvCxnSpPr>
            <a:cxnSpLocks/>
          </p:cNvCxnSpPr>
          <p:nvPr/>
        </p:nvCxnSpPr>
        <p:spPr>
          <a:xfrm flipH="1" flipV="1">
            <a:off x="434640" y="3518388"/>
            <a:ext cx="3320614" cy="61915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3E96595-0E9D-4695-A15B-D99E41584851}"/>
              </a:ext>
            </a:extLst>
          </p:cNvPr>
          <p:cNvCxnSpPr>
            <a:cxnSpLocks/>
          </p:cNvCxnSpPr>
          <p:nvPr/>
        </p:nvCxnSpPr>
        <p:spPr>
          <a:xfrm flipH="1">
            <a:off x="4857199" y="3518388"/>
            <a:ext cx="3490589" cy="105768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071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E0DBB4-3CF2-4AC6-BB73-1FF4A7D09488}"/>
              </a:ext>
            </a:extLst>
          </p:cNvPr>
          <p:cNvSpPr txBox="1"/>
          <p:nvPr/>
        </p:nvSpPr>
        <p:spPr>
          <a:xfrm>
            <a:off x="163557" y="4596273"/>
            <a:ext cx="8830040" cy="1701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对于机件上的肋板、轮辐等，当剖切平面通过肋板厚度的对称平面或轮辐的轴线时，这些结构都不画剖面符号，而是用粗实线将它与其邻接部分分开；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肋板的高度不确定，可自取。但“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”型部分应与从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视角看过去的视图大小一致。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EB2D3C-1370-4AE4-9761-AAADE21D0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70" y="1631509"/>
            <a:ext cx="6874946" cy="3477401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C79B453-A9F5-48EB-8CAD-36E1A48B20B9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A—A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0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1863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、常见错题：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79B453-A9F5-48EB-8CAD-36E1A48B20B9}"/>
              </a:ext>
            </a:extLst>
          </p:cNvPr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5-2(4)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补全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A—A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剖视图。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3945E8-F4C3-4694-A291-98DF740E6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68" t="8706" r="15437" b="1370"/>
          <a:stretch/>
        </p:blipFill>
        <p:spPr>
          <a:xfrm>
            <a:off x="276680" y="2219411"/>
            <a:ext cx="4034649" cy="33735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D1F9275-88C9-4ED3-B481-384FF7EAB04F}"/>
              </a:ext>
            </a:extLst>
          </p:cNvPr>
          <p:cNvSpPr txBox="1"/>
          <p:nvPr/>
        </p:nvSpPr>
        <p:spPr>
          <a:xfrm>
            <a:off x="1553029" y="5745768"/>
            <a:ext cx="205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未注意肋板的画法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F0EBED2-418F-4883-AC00-AD4F67F73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1" t="22816" r="3456" b="11036"/>
          <a:stretch/>
        </p:blipFill>
        <p:spPr>
          <a:xfrm rot="16200000">
            <a:off x="5082937" y="1808546"/>
            <a:ext cx="3373518" cy="41952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A5C8FC6-5652-458E-B900-0F97064507D0}"/>
              </a:ext>
            </a:extLst>
          </p:cNvPr>
          <p:cNvSpPr txBox="1"/>
          <p:nvPr/>
        </p:nvSpPr>
        <p:spPr>
          <a:xfrm>
            <a:off x="5740066" y="5647787"/>
            <a:ext cx="2276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”型部分尺寸错误</a:t>
            </a:r>
            <a:endParaRPr lang="en-US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5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1MTZjYzQwNTNkNGEzYzRmZTY4OGRkZWMxMzlj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2951</TotalTime>
  <Words>713</Words>
  <Application>Microsoft Office PowerPoint</Application>
  <PresentationFormat>全屏显示(4:3)</PresentationFormat>
  <Paragraphs>111</Paragraphs>
  <Slides>23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等线</vt:lpstr>
      <vt:lpstr>华文楷体</vt:lpstr>
      <vt:lpstr>宋体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</dc:creator>
  <cp:lastModifiedBy>美婷 胡</cp:lastModifiedBy>
  <cp:revision>164</cp:revision>
  <dcterms:created xsi:type="dcterms:W3CDTF">2021-10-15T00:52:00Z</dcterms:created>
  <dcterms:modified xsi:type="dcterms:W3CDTF">2024-11-29T02:25:22Z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B1882DF1C4164D2DBF24436927DEF318</vt:lpwstr>
  </property>
  <property fmtid="{D5CDD505-2E9C-101B-9397-08002B2CF9AE}" pid="3" name="KSOProductBuildVer">
    <vt:lpwstr>2052-11.1.0.12358</vt:lpwstr>
  </property>
</Properties>
</file>